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49" r:id="rId2"/>
    <p:sldId id="497" r:id="rId3"/>
    <p:sldId id="499" r:id="rId4"/>
    <p:sldId id="500" r:id="rId5"/>
    <p:sldId id="501" r:id="rId6"/>
    <p:sldId id="446" r:id="rId7"/>
    <p:sldId id="381" r:id="rId8"/>
    <p:sldId id="465" r:id="rId9"/>
    <p:sldId id="466" r:id="rId10"/>
    <p:sldId id="468" r:id="rId11"/>
    <p:sldId id="502" r:id="rId12"/>
    <p:sldId id="498" r:id="rId13"/>
    <p:sldId id="384" r:id="rId14"/>
    <p:sldId id="475" r:id="rId15"/>
    <p:sldId id="476" r:id="rId16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717"/>
    <a:srgbClr val="FFC000"/>
    <a:srgbClr val="E96327"/>
    <a:srgbClr val="EE8E00"/>
    <a:srgbClr val="FF9900"/>
    <a:srgbClr val="6C5200"/>
    <a:srgbClr val="A50021"/>
    <a:srgbClr val="F4F5F7"/>
    <a:srgbClr val="F5CD15"/>
    <a:srgbClr val="EBC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434" autoAdjust="0"/>
  </p:normalViewPr>
  <p:slideViewPr>
    <p:cSldViewPr>
      <p:cViewPr>
        <p:scale>
          <a:sx n="125" d="100"/>
          <a:sy n="125" d="100"/>
        </p:scale>
        <p:origin x="-16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0F25-27D5-4758-A5A3-619E6675DC50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F729-9940-4D40-80A6-062555C54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85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99E1-8F0D-468D-B1AC-5E6DF5A04C2A}" type="datetimeFigureOut">
              <a:rPr lang="fr-FR" smtClean="0"/>
              <a:pPr/>
              <a:t>24/10/2017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CF4C-6CE8-4062-9E2D-2E0C86D087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04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310A-0B2E-4F64-9194-444696C6B3BF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BB20-4187-4F75-AB4E-B65139BEFB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9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7608-98DE-4689-92A4-ED1129D34830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8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EB0-EA39-488F-B386-17262EC5D273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43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9C74BD-8845-47B7-A948-6F152A04A0F9}" type="datetime1">
              <a:rPr lang="fr-FR" smtClean="0"/>
              <a:t>24/10/2017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63638" y="4201680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5CD15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F5CD1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F5CD15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F5CD15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F5CD1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176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148D-7242-4151-9A98-86E2B8E75F90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24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45F3-28FE-4060-84E4-55C7502D2600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AF1B-A594-402C-9760-F9C3DDB9DEE4}" type="datetime1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0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3AC8-E49F-404E-8EC6-E9E15E530CFC}" type="datetime1">
              <a:rPr lang="fr-FR" smtClean="0"/>
              <a:t>24/10/2017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30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FA82-7FDB-4454-B7C1-E25B2E462993}" type="datetime1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1DF0-53E9-420B-8318-E76196F1D991}" type="datetime1">
              <a:rPr lang="fr-FR" smtClean="0"/>
              <a:t>24/10/2017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4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4E72-5470-4D4C-9EB4-1C7D70222548}" type="datetime1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92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B033-1997-4D16-B744-888B3B2C4AA8}" type="datetime1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9CF6-7C12-4786-B9BA-45AE33564437}" type="datetime1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3BB20-4187-4F75-AB4E-B65139BEFB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isinsvigilants.org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voisinsvigilant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84" y="3386280"/>
            <a:ext cx="4319016" cy="34991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0744"/>
            <a:ext cx="3131839" cy="10436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32148" y="303272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alibri" pitchFamily="34" charset="0"/>
              </a:rPr>
              <a:t>VOISINS VIGILANTS ET SOLIDAIRES®</a:t>
            </a:r>
            <a:endParaRPr lang="fr-FR" sz="3200" b="1" dirty="0">
              <a:latin typeface="Calibri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332148" y="3645045"/>
            <a:ext cx="6552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332148" y="2982408"/>
            <a:ext cx="6552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8" t="93863" r="22114"/>
          <a:stretch/>
        </p:blipFill>
        <p:spPr>
          <a:xfrm>
            <a:off x="3473399" y="6305107"/>
            <a:ext cx="2466753" cy="36425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12360" y="6410597"/>
            <a:ext cx="609600" cy="517524"/>
          </a:xfrm>
        </p:spPr>
        <p:txBody>
          <a:bodyPr/>
          <a:lstStyle/>
          <a:p>
            <a:fld id="{B6FD973D-76BB-46D3-B40E-F4F800AF5DD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1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" y="1116746"/>
            <a:ext cx="9010669" cy="487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81" y="716559"/>
            <a:ext cx="2399356" cy="4489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72881" y="749300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ACCES PLATEFORME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1542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 COMMUNAUTE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628801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</a:t>
            </a:r>
            <a:r>
              <a:rPr lang="fr-FR" sz="1600" dirty="0"/>
              <a:t>fois votre formulaire rempli, 3 possibilités s’ouvrent à vous :</a:t>
            </a:r>
          </a:p>
          <a:p>
            <a:endParaRPr lang="fr-FR" sz="1600" dirty="0"/>
          </a:p>
          <a:p>
            <a:r>
              <a:rPr lang="fr-FR" sz="1600" b="1" dirty="0" smtClean="0">
                <a:solidFill>
                  <a:srgbClr val="FFC000"/>
                </a:solidFill>
              </a:rPr>
              <a:t>1) Votre </a:t>
            </a:r>
            <a:r>
              <a:rPr lang="fr-FR" sz="1600" b="1" dirty="0">
                <a:solidFill>
                  <a:srgbClr val="FFC000"/>
                </a:solidFill>
              </a:rPr>
              <a:t>domicile se situe à l’intérieur des frontières d’une communauté déjà existante</a:t>
            </a:r>
          </a:p>
          <a:p>
            <a:endParaRPr lang="fr-FR" sz="1600" dirty="0"/>
          </a:p>
          <a:p>
            <a:r>
              <a:rPr lang="fr-FR" sz="1600" dirty="0"/>
              <a:t>Il vous sera automatiquement proposé d’adhérer à cette communauté. Vous n’avez plus </a:t>
            </a:r>
            <a:r>
              <a:rPr lang="fr-FR" sz="1600" dirty="0" smtClean="0"/>
              <a:t>qu’à </a:t>
            </a:r>
            <a:r>
              <a:rPr lang="fr-FR" sz="1600" dirty="0"/>
              <a:t>cliquer sur l’onglet rejoindre</a:t>
            </a:r>
          </a:p>
          <a:p>
            <a:endParaRPr lang="fr-FR" sz="1600" dirty="0"/>
          </a:p>
          <a:p>
            <a:r>
              <a:rPr lang="fr-FR" sz="1600" b="1" dirty="0" smtClean="0">
                <a:solidFill>
                  <a:srgbClr val="FFC000"/>
                </a:solidFill>
              </a:rPr>
              <a:t>2) Votre </a:t>
            </a:r>
            <a:r>
              <a:rPr lang="fr-FR" sz="1600" b="1" dirty="0">
                <a:solidFill>
                  <a:srgbClr val="FFC000"/>
                </a:solidFill>
              </a:rPr>
              <a:t>domicile se situe en dehors des frontières d’une communauté mais il existe des communautés près de chez </a:t>
            </a:r>
            <a:r>
              <a:rPr lang="fr-FR" sz="1600" b="1" dirty="0" smtClean="0">
                <a:solidFill>
                  <a:srgbClr val="FFC000"/>
                </a:solidFill>
              </a:rPr>
              <a:t>vous</a:t>
            </a:r>
          </a:p>
          <a:p>
            <a:endParaRPr lang="fr-FR" sz="1600" dirty="0"/>
          </a:p>
          <a:p>
            <a:r>
              <a:rPr lang="fr-FR" sz="1600" dirty="0"/>
              <a:t>Sur l’image satellite apparaissent des zones rouges correspondant aux communautés environnantes. Pour connaitre le nom de la communauté à laquelle vous devez adhérer cliquez sur une des zones rouges. </a:t>
            </a:r>
            <a:r>
              <a:rPr lang="fr-FR" sz="1600" dirty="0" smtClean="0"/>
              <a:t>Pour </a:t>
            </a:r>
            <a:r>
              <a:rPr lang="fr-FR" sz="1600" dirty="0"/>
              <a:t>formuler votre demande d’adhésion à la communauté choisie, cliquez sur le lien orange « Consulter la liste des communautés déjà créées dans votre ville </a:t>
            </a:r>
            <a:r>
              <a:rPr lang="fr-FR" sz="1600" dirty="0" smtClean="0"/>
              <a:t>».</a:t>
            </a:r>
          </a:p>
          <a:p>
            <a:endParaRPr lang="fr-FR" sz="1600" b="1" dirty="0">
              <a:solidFill>
                <a:srgbClr val="FFC000"/>
              </a:solidFill>
            </a:endParaRPr>
          </a:p>
          <a:p>
            <a:r>
              <a:rPr lang="fr-FR" sz="1600" b="1" dirty="0" smtClean="0">
                <a:solidFill>
                  <a:srgbClr val="FFC000"/>
                </a:solidFill>
              </a:rPr>
              <a:t>3) Il n’y a aucune communauté proche de votre domicile</a:t>
            </a:r>
          </a:p>
          <a:p>
            <a:endParaRPr lang="fr-FR" sz="1600" dirty="0" smtClean="0"/>
          </a:p>
          <a:p>
            <a:r>
              <a:rPr lang="fr-FR" sz="1600" dirty="0" smtClean="0"/>
              <a:t>Créez votre propre communauté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587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" y="1116746"/>
            <a:ext cx="9010669" cy="487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81" y="716559"/>
            <a:ext cx="2399356" cy="4489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72881" y="749300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ACCES PLATEFORME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1542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ACTIVATION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628800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1) Votre domicile se situe à l’intérieur des frontières  d’une communauté déjà existante</a:t>
            </a:r>
          </a:p>
          <a:p>
            <a:endParaRPr lang="fr-FR" sz="1600" dirty="0"/>
          </a:p>
          <a:p>
            <a:r>
              <a:rPr lang="fr-FR" sz="1600" dirty="0" smtClean="0"/>
              <a:t>La </a:t>
            </a:r>
            <a:r>
              <a:rPr lang="fr-FR" sz="1600" dirty="0"/>
              <a:t>communauté à laquelle vous </a:t>
            </a:r>
            <a:r>
              <a:rPr lang="fr-FR" sz="1600" dirty="0" smtClean="0"/>
              <a:t>avez été </a:t>
            </a:r>
            <a:r>
              <a:rPr lang="fr-FR" sz="1600" dirty="0"/>
              <a:t>rattachée est </a:t>
            </a:r>
            <a:r>
              <a:rPr lang="fr-FR" sz="1600" dirty="0" smtClean="0"/>
              <a:t>en validation </a:t>
            </a:r>
            <a:r>
              <a:rPr lang="fr-FR" sz="1600" dirty="0"/>
              <a:t>par référent : Votre compte sera activé dès que le référent de la communauté aura traité votre demande</a:t>
            </a:r>
          </a:p>
          <a:p>
            <a:r>
              <a:rPr lang="fr-FR" sz="1600" dirty="0"/>
              <a:t>La communauté à laquelle vous avez été rattachée est validation par l’équipe Voisins </a:t>
            </a:r>
            <a:r>
              <a:rPr lang="fr-FR" sz="1600" dirty="0" smtClean="0"/>
              <a:t>Vigilants et Solidaires: </a:t>
            </a:r>
            <a:r>
              <a:rPr lang="fr-FR" sz="1600" dirty="0"/>
              <a:t>Vous devez vous </a:t>
            </a:r>
            <a:r>
              <a:rPr lang="fr-FR" sz="1600" dirty="0" err="1"/>
              <a:t>géolocaliser</a:t>
            </a:r>
            <a:r>
              <a:rPr lang="fr-FR" sz="1600" dirty="0"/>
              <a:t> pour activer votre compte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FFC000"/>
                </a:solidFill>
              </a:rPr>
              <a:t>2) Votre domicile se situe en dehors des frontières d’une communauté mais il existe des communautés près de chez vous</a:t>
            </a:r>
          </a:p>
          <a:p>
            <a:endParaRPr lang="fr-FR" sz="1600" dirty="0"/>
          </a:p>
          <a:p>
            <a:r>
              <a:rPr lang="fr-FR" sz="1600" dirty="0"/>
              <a:t>La communauté à laquelle vous souhaitez adhérer est en validation par référent : Vous devez attendre que le référent valide votre demande d’adhésion</a:t>
            </a:r>
          </a:p>
          <a:p>
            <a:r>
              <a:rPr lang="fr-FR" sz="1600" dirty="0"/>
              <a:t>La communauté à laquelle vous souhaitez adhérer est en validation par l’équipe Voisins </a:t>
            </a:r>
            <a:r>
              <a:rPr lang="fr-FR" sz="1600" dirty="0" smtClean="0"/>
              <a:t>Vigilants et Solidaires: </a:t>
            </a:r>
            <a:r>
              <a:rPr lang="fr-FR" sz="1600" dirty="0"/>
              <a:t>Vous devez vous </a:t>
            </a:r>
            <a:r>
              <a:rPr lang="fr-FR" sz="1600" dirty="0" err="1"/>
              <a:t>géolocaliser</a:t>
            </a:r>
            <a:r>
              <a:rPr lang="fr-FR" sz="1600" dirty="0"/>
              <a:t>. Une fois l’étape de géolocalisation passé, il vous faudra attendre que le référent valide votre demande d’adhésion</a:t>
            </a:r>
          </a:p>
        </p:txBody>
      </p:sp>
    </p:spTree>
    <p:extLst>
      <p:ext uri="{BB962C8B-B14F-4D97-AF65-F5344CB8AC3E}">
        <p14:creationId xmlns:p14="http://schemas.microsoft.com/office/powerpoint/2010/main" val="2056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" y="1116746"/>
            <a:ext cx="9010669" cy="487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81" y="716559"/>
            <a:ext cx="2399356" cy="4489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72881" y="749300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ACCES PLATEFORME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1542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PREMIERS PAS</a:t>
            </a:r>
            <a:endParaRPr lang="fr-FR" b="1" dirty="0"/>
          </a:p>
        </p:txBody>
      </p:sp>
      <p:sp>
        <p:nvSpPr>
          <p:cNvPr id="16" name="object 7"/>
          <p:cNvSpPr txBox="1"/>
          <p:nvPr/>
        </p:nvSpPr>
        <p:spPr>
          <a:xfrm>
            <a:off x="251434" y="1771571"/>
            <a:ext cx="8892566" cy="1231106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24314" marR="3810" indent="-214789">
              <a:buClr>
                <a:srgbClr val="FFC000"/>
              </a:buClr>
              <a:buFont typeface="Wingdings"/>
              <a:buChar char=""/>
              <a:tabLst>
                <a:tab pos="224790" algn="l"/>
              </a:tabLst>
            </a:pPr>
            <a:r>
              <a:rPr lang="fr-FR" sz="1600" dirty="0">
                <a:cs typeface="Calibri"/>
              </a:rPr>
              <a:t>Si </a:t>
            </a:r>
            <a:r>
              <a:rPr lang="fr-FR" sz="1600" b="1" dirty="0" smtClean="0">
                <a:cs typeface="Calibri"/>
              </a:rPr>
              <a:t>acceptation </a:t>
            </a:r>
            <a:r>
              <a:rPr lang="fr-FR" sz="1600" dirty="0" smtClean="0">
                <a:cs typeface="Calibri"/>
              </a:rPr>
              <a:t>du rôle de référent</a:t>
            </a:r>
            <a:r>
              <a:rPr lang="fr-FR" sz="1600" b="1" dirty="0">
                <a:cs typeface="Calibri"/>
              </a:rPr>
              <a:t> </a:t>
            </a:r>
            <a:r>
              <a:rPr lang="fr-FR" sz="1600" b="1" dirty="0" smtClean="0">
                <a:cs typeface="Calibri"/>
              </a:rPr>
              <a:t>. </a:t>
            </a:r>
            <a:r>
              <a:rPr lang="fr-FR" sz="1600" dirty="0" smtClean="0">
                <a:cs typeface="Calibri"/>
              </a:rPr>
              <a:t>Vous aurez pour mission </a:t>
            </a:r>
            <a:r>
              <a:rPr lang="fr-FR" sz="1600" b="1" dirty="0" smtClean="0">
                <a:cs typeface="Calibri"/>
              </a:rPr>
              <a:t>de développer et promouvoir</a:t>
            </a:r>
            <a:r>
              <a:rPr lang="fr-FR" sz="1600" dirty="0" smtClean="0">
                <a:cs typeface="Calibri"/>
              </a:rPr>
              <a:t> votre communauté</a:t>
            </a:r>
          </a:p>
          <a:p>
            <a:pPr marL="224314" marR="3810" indent="-214789">
              <a:buClr>
                <a:srgbClr val="FFC000"/>
              </a:buClr>
              <a:buFont typeface="Wingdings"/>
              <a:buChar char=""/>
              <a:tabLst>
                <a:tab pos="224790" algn="l"/>
              </a:tabLst>
            </a:pPr>
            <a:endParaRPr lang="fr-FR" sz="1600" dirty="0" smtClean="0">
              <a:cs typeface="Calibri"/>
            </a:endParaRPr>
          </a:p>
          <a:p>
            <a:pPr marL="224314" marR="3810" indent="-214789">
              <a:buClr>
                <a:srgbClr val="FFC000"/>
              </a:buClr>
              <a:buFont typeface="Wingdings"/>
              <a:buChar char=""/>
              <a:tabLst>
                <a:tab pos="224790" algn="l"/>
              </a:tabLst>
            </a:pPr>
            <a:r>
              <a:rPr lang="fr-FR" sz="1600" dirty="0" smtClean="0">
                <a:cs typeface="Calibri"/>
              </a:rPr>
              <a:t>A la suite de toutes inscriptions vous aurez la possibilité d’accéder directement à votre espace ou de passer commande dans notre boutique</a:t>
            </a:r>
            <a:endParaRPr lang="fr-FR" sz="1600" dirty="0"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0593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7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55576" y="1772816"/>
            <a:ext cx="8075214" cy="585130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Accédez à votre plateforme Voisins Vigilants et Solidaires® en vous connectant avec vos identifiants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1722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</a:rPr>
              <a:t>VOTRE ESPACE PERSONNEL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0869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458"/>
            <a:ext cx="9010669" cy="48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703418"/>
            <a:ext cx="2399356" cy="448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721042" y="736981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ACCUEIL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9838" r="15613"/>
          <a:stretch/>
        </p:blipFill>
        <p:spPr>
          <a:xfrm>
            <a:off x="2407086" y="2671371"/>
            <a:ext cx="4182741" cy="27381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26985" y="2542072"/>
            <a:ext cx="2413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Envoyez et recevez des </a:t>
            </a:r>
            <a:r>
              <a:rPr lang="fr-FR" sz="1400" dirty="0" smtClean="0">
                <a:solidFill>
                  <a:srgbClr val="FF0000"/>
                </a:solidFill>
              </a:rPr>
              <a:t>alertes par sms et mail. </a:t>
            </a:r>
            <a:r>
              <a:rPr lang="fr-FR" sz="1400" dirty="0" smtClean="0"/>
              <a:t>Envoyez les via la plateforme, l’application                  ou au 06 47 49 26 26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4040450"/>
            <a:ext cx="2413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Communiquez de façon privée via l’onglet </a:t>
            </a:r>
            <a:r>
              <a:rPr lang="fr-FR" sz="1400" dirty="0" smtClean="0">
                <a:solidFill>
                  <a:srgbClr val="92D050"/>
                </a:solidFill>
              </a:rPr>
              <a:t>messagerie</a:t>
            </a:r>
            <a:endParaRPr lang="fr-FR" sz="1400" dirty="0">
              <a:solidFill>
                <a:srgbClr val="92D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5194" y="4900323"/>
            <a:ext cx="2413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Vérifiez l’identité de vos voisins grâce à l’onglet </a:t>
            </a:r>
            <a:r>
              <a:rPr lang="fr-FR" sz="1400" dirty="0" smtClean="0">
                <a:solidFill>
                  <a:srgbClr val="A50021"/>
                </a:solidFill>
              </a:rPr>
              <a:t>annuaire </a:t>
            </a:r>
            <a:endParaRPr lang="fr-FR" sz="1400" dirty="0">
              <a:solidFill>
                <a:srgbClr val="A5002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26985" y="5710754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FF0000"/>
                </a:solidFill>
              </a:rPr>
              <a:t>Cliquez sur l’onglet Mairie Vigilante et Solidaire pour avoir accès </a:t>
            </a:r>
            <a:r>
              <a:rPr lang="fr-FR" sz="1400" dirty="0">
                <a:solidFill>
                  <a:srgbClr val="FF0000"/>
                </a:solidFill>
              </a:rPr>
              <a:t>à nos outils de mise en relation avec votre municipalité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09186" y="5710754"/>
            <a:ext cx="3125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Allez dans </a:t>
            </a:r>
            <a:r>
              <a:rPr lang="fr-FR" sz="1400" dirty="0" smtClean="0">
                <a:solidFill>
                  <a:srgbClr val="00B0F0"/>
                </a:solidFill>
              </a:rPr>
              <a:t>jumelages</a:t>
            </a:r>
            <a:r>
              <a:rPr lang="fr-FR" sz="1400" dirty="0" smtClean="0"/>
              <a:t> pour vous jumeler à une communauté des alentours afin de recevoir ses alertes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596704" y="5626138"/>
            <a:ext cx="2413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N’hésitez pas à commander dans notre </a:t>
            </a:r>
            <a:r>
              <a:rPr lang="fr-FR" sz="1400" dirty="0" smtClean="0">
                <a:solidFill>
                  <a:schemeClr val="accent4"/>
                </a:solidFill>
              </a:rPr>
              <a:t>boutique</a:t>
            </a:r>
            <a:r>
              <a:rPr lang="fr-FR" sz="1400" dirty="0" smtClean="0"/>
              <a:t> </a:t>
            </a:r>
            <a:r>
              <a:rPr lang="fr-FR" sz="1400" dirty="0"/>
              <a:t> </a:t>
            </a:r>
            <a:r>
              <a:rPr lang="fr-FR" sz="1400" dirty="0" smtClean="0"/>
              <a:t>la signalétique dissuasive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574588" y="3869436"/>
            <a:ext cx="2413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Pour les référents n’hésitez à vous servir des outils mis à votre disposition dans l’onglet </a:t>
            </a:r>
            <a:r>
              <a:rPr lang="fr-FR" sz="1400" dirty="0" smtClean="0">
                <a:solidFill>
                  <a:srgbClr val="E75717"/>
                </a:solidFill>
              </a:rPr>
              <a:t>rôle et outils du référent </a:t>
            </a:r>
            <a:endParaRPr lang="fr-FR" sz="1400" dirty="0">
              <a:solidFill>
                <a:srgbClr val="E75717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01899" y="2542072"/>
            <a:ext cx="2413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 smtClean="0"/>
              <a:t>Utilisez l’outil </a:t>
            </a:r>
            <a:r>
              <a:rPr lang="fr-FR" sz="1400" dirty="0" smtClean="0">
                <a:solidFill>
                  <a:srgbClr val="00B050"/>
                </a:solidFill>
              </a:rPr>
              <a:t>communauté</a:t>
            </a:r>
            <a:r>
              <a:rPr lang="fr-FR" sz="1400" dirty="0" smtClean="0"/>
              <a:t> pour voir les informations la concernant ou modifier ses délimitations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151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58286"/>
            <a:ext cx="2448272" cy="558117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59632" y="1657000"/>
            <a:ext cx="8784976" cy="466565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Si vous rencontrez un problème ou avez tout simplement une question ? 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Accédez à la rubrique centre d’aide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1722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</a:rPr>
              <a:t>CENTRE D’AIDE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3458"/>
            <a:ext cx="9010669" cy="48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160" y="696220"/>
            <a:ext cx="2399356" cy="448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07489" y="736033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FONCTIONNALITES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-1657" r="19560" b="-543"/>
          <a:stretch/>
        </p:blipFill>
        <p:spPr>
          <a:xfrm>
            <a:off x="686687" y="2537345"/>
            <a:ext cx="4389370" cy="42017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76256" y="2313077"/>
            <a:ext cx="360040" cy="544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30004"/>
            <a:ext cx="495838" cy="5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4067944" y="2423996"/>
            <a:ext cx="4235351" cy="4434004"/>
            <a:chOff x="4067944" y="2423996"/>
            <a:chExt cx="4235351" cy="44340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2538324"/>
              <a:ext cx="4235351" cy="43196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7092280" y="2423996"/>
              <a:ext cx="432048" cy="4289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11960" y="2538324"/>
              <a:ext cx="695622" cy="2426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956" y="2580449"/>
              <a:ext cx="477044" cy="15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3691" y="1591906"/>
            <a:ext cx="8723286" cy="643450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Vous pouvez des à présent inviter vos contacts à vous rejoindre dans la communauté des Voisins Vigilants via différents outils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1722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</a:rPr>
              <a:t>INVITATIONS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3458"/>
            <a:ext cx="9010669" cy="4877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07904" y="736033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ACCUEIL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6576" y="2349684"/>
            <a:ext cx="385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 Par </a:t>
            </a:r>
            <a:r>
              <a:rPr lang="fr-FR" sz="1600" dirty="0">
                <a:latin typeface="Calibri" pitchFamily="34" charset="0"/>
              </a:rPr>
              <a:t>mail, Facebook, présentation Voisins </a:t>
            </a:r>
            <a:r>
              <a:rPr lang="fr-FR" sz="1600" dirty="0" smtClean="0">
                <a:latin typeface="Calibri" pitchFamily="34" charset="0"/>
              </a:rPr>
              <a:t>Vigilants et Solidaires ®…</a:t>
            </a:r>
            <a:endParaRPr lang="fr-FR" sz="1600" dirty="0">
              <a:latin typeface="Calibri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691680" y="3110343"/>
            <a:ext cx="2592288" cy="12547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691680" y="3110343"/>
            <a:ext cx="2520280" cy="2118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691680" y="3110343"/>
            <a:ext cx="2592288" cy="3428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691680" y="3110343"/>
            <a:ext cx="2520280" cy="3451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160" y="696220"/>
            <a:ext cx="2399356" cy="4489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04984" y="730303"/>
            <a:ext cx="240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FONCTIONNALITES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383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820"/>
            <a:ext cx="9011682" cy="457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701580"/>
            <a:ext cx="3796329" cy="4489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9712" y="71847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Voisins Vigilants et Solidaires ?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7" y="2010626"/>
            <a:ext cx="2423299" cy="1615533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737530" y="1916733"/>
            <a:ext cx="6248976" cy="2520280"/>
          </a:xfrm>
        </p:spPr>
        <p:txBody>
          <a:bodyPr>
            <a:noAutofit/>
          </a:bodyPr>
          <a:lstStyle/>
          <a:p>
            <a:pPr marL="0" indent="0" algn="just">
              <a:buClr>
                <a:srgbClr val="F2D108"/>
              </a:buClr>
              <a:buNone/>
            </a:pPr>
            <a:r>
              <a:rPr lang="fr-FR" sz="1800" b="1" dirty="0" smtClean="0">
                <a:latin typeface="Calibri" pitchFamily="34" charset="0"/>
                <a:ea typeface="Adobe Heiti Std R" pitchFamily="34" charset="-128"/>
              </a:rPr>
              <a:t>Voisinsvigilants.org met en relation les habitants pour lutter contre les cambriolages en recréant du lien social avec ses voisins, au travers de la plateforme de communication. </a:t>
            </a:r>
          </a:p>
          <a:p>
            <a:pPr marL="0" indent="0" algn="just">
              <a:buClr>
                <a:srgbClr val="F2D108"/>
              </a:buClr>
              <a:buNone/>
            </a:pPr>
            <a:endParaRPr lang="fr-FR" sz="1600" b="1" dirty="0">
              <a:latin typeface="Calibri" pitchFamily="34" charset="0"/>
              <a:ea typeface="Adobe Heiti Std R" pitchFamily="34" charset="-128"/>
            </a:endParaRPr>
          </a:p>
          <a:p>
            <a:pPr algn="just">
              <a:buClr>
                <a:srgbClr val="F2D108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  <a:ea typeface="Adobe Heiti Std R" pitchFamily="34" charset="-128"/>
              </a:rPr>
              <a:t>Baisse des cambriolages et liens recréés </a:t>
            </a:r>
          </a:p>
          <a:p>
            <a:pPr algn="just">
              <a:buClr>
                <a:srgbClr val="F2D108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  <a:ea typeface="Adobe Heiti Std R" pitchFamily="34" charset="-128"/>
              </a:rPr>
              <a:t>Une plateforme de communication</a:t>
            </a:r>
          </a:p>
          <a:p>
            <a:pPr marL="0" indent="0" algn="just">
              <a:lnSpc>
                <a:spcPct val="150000"/>
              </a:lnSpc>
              <a:buClr>
                <a:srgbClr val="FFC000"/>
              </a:buClr>
              <a:buNone/>
            </a:pPr>
            <a:endParaRPr lang="fr-FR" sz="1600" dirty="0">
              <a:latin typeface="Calibri" pitchFamily="34" charset="0"/>
              <a:ea typeface="Adobe Heiti Std R" pitchFamily="34" charset="-128"/>
            </a:endParaRPr>
          </a:p>
          <a:p>
            <a:pPr marL="0" indent="0" algn="just">
              <a:buClr>
                <a:srgbClr val="F2D108"/>
              </a:buClr>
              <a:buNone/>
            </a:pPr>
            <a:endParaRPr lang="fr-FR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5368180"/>
            <a:ext cx="5116037" cy="86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281">
            <a:off x="5620174" y="3430790"/>
            <a:ext cx="3158315" cy="2419614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 rot="20760657">
            <a:off x="5812386" y="4215582"/>
            <a:ext cx="2395677" cy="59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2D108"/>
              </a:buClr>
              <a:buFont typeface="Arial" pitchFamily="34" charset="0"/>
              <a:buNone/>
            </a:pPr>
            <a:r>
              <a:rPr lang="fr-FR" sz="1600" b="1" dirty="0" smtClean="0">
                <a:latin typeface="Calibri" pitchFamily="34" charset="0"/>
                <a:ea typeface="Adobe Heiti Std R" pitchFamily="34" charset="-128"/>
              </a:rPr>
              <a:t>200 000 </a:t>
            </a:r>
          </a:p>
          <a:p>
            <a:pPr marL="0" indent="0" algn="ctr">
              <a:buClr>
                <a:srgbClr val="F2D108"/>
              </a:buClr>
              <a:buFont typeface="Arial" pitchFamily="34" charset="0"/>
              <a:buNone/>
            </a:pPr>
            <a:r>
              <a:rPr lang="fr-FR" sz="1400" dirty="0" smtClean="0">
                <a:latin typeface="Calibri" pitchFamily="34" charset="0"/>
                <a:ea typeface="Adobe Heiti Std R" pitchFamily="34" charset="-128"/>
              </a:rPr>
              <a:t>Voisins Vigilants et Solidaires</a:t>
            </a:r>
          </a:p>
          <a:p>
            <a:pPr marL="0" indent="0" algn="just">
              <a:buClr>
                <a:srgbClr val="F2D108"/>
              </a:buClr>
              <a:buFont typeface="Arial" pitchFamily="34" charset="0"/>
              <a:buNone/>
            </a:pPr>
            <a:endParaRPr lang="fr-FR" sz="14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 rot="20734293">
            <a:off x="5976453" y="4833666"/>
            <a:ext cx="2395677" cy="59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2D108"/>
              </a:buClr>
              <a:buNone/>
            </a:pPr>
            <a:r>
              <a:rPr lang="fr-FR" sz="1800" b="1" dirty="0">
                <a:latin typeface="Calibri" pitchFamily="34" charset="0"/>
                <a:ea typeface="Adobe Heiti Std R" pitchFamily="34" charset="-128"/>
              </a:rPr>
              <a:t>-20% à -40%</a:t>
            </a:r>
          </a:p>
          <a:p>
            <a:pPr marL="0" indent="0" algn="ctr">
              <a:buClr>
                <a:srgbClr val="F2D108"/>
              </a:buClr>
              <a:buNone/>
            </a:pPr>
            <a:r>
              <a:rPr lang="fr-FR" sz="1600" dirty="0">
                <a:latin typeface="Calibri" pitchFamily="34" charset="0"/>
                <a:ea typeface="Adobe Heiti Std R" pitchFamily="34" charset="-128"/>
              </a:rPr>
              <a:t>de cambriolages</a:t>
            </a:r>
          </a:p>
          <a:p>
            <a:pPr marL="0" indent="0" algn="just">
              <a:buClr>
                <a:srgbClr val="F2D108"/>
              </a:buClr>
              <a:buFont typeface="Arial" pitchFamily="34" charset="0"/>
              <a:buNone/>
            </a:pP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979712" y="6570708"/>
            <a:ext cx="7104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i="1" dirty="0" smtClean="0"/>
              <a:t>® </a:t>
            </a:r>
            <a:r>
              <a:rPr lang="fr-FR" sz="900" i="1" dirty="0" smtClean="0">
                <a:sym typeface="Wingdings" panose="05000000000000000000" pitchFamily="2" charset="2"/>
              </a:rPr>
              <a:t> </a:t>
            </a:r>
            <a:r>
              <a:rPr lang="fr-FR" sz="900" i="1" dirty="0" smtClean="0"/>
              <a:t>Voisins Vigilants et Solidaires est une marque déposée n°INPI</a:t>
            </a:r>
            <a:r>
              <a:rPr lang="fr-FR" sz="900" i="1" dirty="0"/>
              <a:t> : 12/3965446</a:t>
            </a:r>
            <a:r>
              <a:rPr lang="fr-FR" sz="900" i="1" dirty="0" smtClean="0"/>
              <a:t> </a:t>
            </a: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1424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701580"/>
            <a:ext cx="3024337" cy="448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499074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Calibri" pitchFamily="34" charset="0"/>
              </a:rPr>
              <a:t>Si on </a:t>
            </a:r>
            <a:r>
              <a:rPr lang="fr-FR" sz="1400" b="1" dirty="0">
                <a:latin typeface="Calibri" pitchFamily="34" charset="0"/>
              </a:rPr>
              <a:t>constate un fait suspect </a:t>
            </a:r>
            <a:r>
              <a:rPr lang="fr-FR" sz="1400" dirty="0">
                <a:latin typeface="Calibri" pitchFamily="34" charset="0"/>
              </a:rPr>
              <a:t>(camionnette en repérage, faux démarcheur, tentative de cambriolage…) en tant que Voisins Vigilants on se sert de la plateforme ou du téléphone portable (application ou SMS) </a:t>
            </a:r>
            <a:r>
              <a:rPr lang="fr-FR" sz="1400" b="1" dirty="0">
                <a:latin typeface="Calibri" pitchFamily="34" charset="0"/>
              </a:rPr>
              <a:t>pour prévenir les habitants du quartier, mais aussi la Mairie et la Police Municipale </a:t>
            </a:r>
            <a:r>
              <a:rPr lang="fr-FR" sz="1400" dirty="0">
                <a:latin typeface="Calibri" pitchFamily="34" charset="0"/>
              </a:rPr>
              <a:t>(si ils sont utilisateur du dispositif).  </a:t>
            </a:r>
          </a:p>
          <a:p>
            <a:pPr marL="214313" indent="-214313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Calibri" pitchFamily="34" charset="0"/>
            </a:endParaRPr>
          </a:p>
          <a:p>
            <a:pPr algn="just"/>
            <a:r>
              <a:rPr lang="fr-FR" sz="1400" dirty="0">
                <a:latin typeface="Calibri" pitchFamily="34" charset="0"/>
              </a:rPr>
              <a:t>Et tout cela </a:t>
            </a:r>
            <a:r>
              <a:rPr lang="fr-FR" sz="1400" b="1" dirty="0">
                <a:latin typeface="Calibri" pitchFamily="34" charset="0"/>
              </a:rPr>
              <a:t>gratuitement</a:t>
            </a:r>
            <a:r>
              <a:rPr lang="fr-FR" sz="1400" dirty="0">
                <a:latin typeface="Calibri" pitchFamily="34" charset="0"/>
              </a:rPr>
              <a:t> !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4820"/>
            <a:ext cx="9011682" cy="4571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79712" y="718476"/>
            <a:ext cx="403244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b="1" dirty="0" smtClean="0"/>
              <a:t>Voisins Vigilants et Solidaires ?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5344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820"/>
            <a:ext cx="9011682" cy="457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701580"/>
            <a:ext cx="3168352" cy="4489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9712" y="71847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Voisins Vigilants et  Solidaires ?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/>
          <a:srcRect r="57048"/>
          <a:stretch/>
        </p:blipFill>
        <p:spPr>
          <a:xfrm>
            <a:off x="1588507" y="1369000"/>
            <a:ext cx="1763860" cy="897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56176"/>
          <a:stretch/>
        </p:blipFill>
        <p:spPr>
          <a:xfrm>
            <a:off x="5940152" y="1369000"/>
            <a:ext cx="1763860" cy="880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443066" y="2780928"/>
            <a:ext cx="405474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9C322"/>
              </a:buClr>
            </a:pPr>
            <a:r>
              <a:rPr lang="fr-FR" sz="2000" b="1" dirty="0" smtClean="0"/>
              <a:t>LE VOISIN VIGILANT ET SOLIDAIRE</a:t>
            </a:r>
          </a:p>
          <a:p>
            <a:pPr algn="ctr">
              <a:buClr>
                <a:srgbClr val="F9C322"/>
              </a:buClr>
            </a:pPr>
            <a:r>
              <a:rPr lang="fr-FR" sz="1400" b="1" dirty="0" smtClean="0"/>
              <a:t>Il </a:t>
            </a:r>
            <a:r>
              <a:rPr lang="fr-FR" sz="1400" b="1" dirty="0"/>
              <a:t>veille, mais ne surveille </a:t>
            </a:r>
            <a:r>
              <a:rPr lang="fr-FR" sz="1400" b="1" dirty="0" smtClean="0"/>
              <a:t>pas</a:t>
            </a:r>
            <a:endParaRPr lang="fr-FR" sz="1400" dirty="0"/>
          </a:p>
          <a:p>
            <a:pPr algn="just"/>
            <a:endParaRPr lang="fr-FR" sz="1400" dirty="0" smtClean="0"/>
          </a:p>
          <a:p>
            <a:pPr algn="just"/>
            <a:endParaRPr lang="fr-FR" sz="1400" dirty="0"/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</a:rPr>
              <a:t>Il </a:t>
            </a:r>
            <a:r>
              <a:rPr lang="fr-FR" sz="1400" b="1" dirty="0">
                <a:latin typeface="Calibri" panose="020F0502020204030204" pitchFamily="34" charset="0"/>
              </a:rPr>
              <a:t>ne remplace pas les forces de l’ordre</a:t>
            </a:r>
            <a:r>
              <a:rPr lang="fr-FR" sz="1400" dirty="0">
                <a:latin typeface="Calibri" panose="020F0502020204030204" pitchFamily="34" charset="0"/>
              </a:rPr>
              <a:t>. Il poste une alerte sur </a:t>
            </a:r>
            <a:r>
              <a:rPr lang="fr-FR" sz="1400" dirty="0">
                <a:latin typeface="Calibri" panose="020F0502020204030204" pitchFamily="34" charset="0"/>
                <a:hlinkClick r:id="rId6"/>
              </a:rPr>
              <a:t>www.voisinsvigilants.org</a:t>
            </a:r>
            <a:r>
              <a:rPr lang="fr-FR" sz="1400" dirty="0">
                <a:latin typeface="Calibri" panose="020F0502020204030204" pitchFamily="34" charset="0"/>
              </a:rPr>
              <a:t> pour informer sur les événements susceptibles de menacer la sécurité de ses voisins ou de leurs biens. </a:t>
            </a:r>
            <a:r>
              <a:rPr lang="fr-FR" sz="1400" dirty="0" smtClean="0">
                <a:latin typeface="Calibri" pitchFamily="34" charset="0"/>
              </a:rPr>
              <a:t>En cas </a:t>
            </a:r>
            <a:r>
              <a:rPr lang="fr-FR" sz="1400" dirty="0">
                <a:latin typeface="Calibri" pitchFamily="34" charset="0"/>
              </a:rPr>
              <a:t>de </a:t>
            </a:r>
            <a:r>
              <a:rPr lang="fr-FR" sz="1400" b="1" dirty="0">
                <a:latin typeface="Calibri" pitchFamily="34" charset="0"/>
              </a:rPr>
              <a:t>flagrant délit </a:t>
            </a:r>
            <a:r>
              <a:rPr lang="fr-FR" sz="1400" dirty="0">
                <a:latin typeface="Calibri" pitchFamily="34" charset="0"/>
              </a:rPr>
              <a:t>ou de </a:t>
            </a:r>
            <a:r>
              <a:rPr lang="fr-FR" sz="1400" b="1" dirty="0">
                <a:latin typeface="Calibri" pitchFamily="34" charset="0"/>
              </a:rPr>
              <a:t>danger immédiat</a:t>
            </a:r>
            <a:r>
              <a:rPr lang="fr-FR" sz="1400" dirty="0" smtClean="0">
                <a:latin typeface="Calibri" panose="020F0502020204030204" pitchFamily="34" charset="0"/>
              </a:rPr>
              <a:t>, </a:t>
            </a:r>
            <a:r>
              <a:rPr lang="fr-FR" sz="1400" dirty="0">
                <a:latin typeface="Calibri" panose="020F0502020204030204" pitchFamily="34" charset="0"/>
              </a:rPr>
              <a:t>il contacte directement les forces de </a:t>
            </a:r>
            <a:r>
              <a:rPr lang="fr-FR" sz="1400" dirty="0" smtClean="0">
                <a:latin typeface="Calibri" panose="020F0502020204030204" pitchFamily="34" charset="0"/>
              </a:rPr>
              <a:t>l’ordre (17). </a:t>
            </a:r>
            <a:endParaRPr lang="fr-FR" sz="1400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</a:rPr>
              <a:t>Un système fait pour tous. Seule nécessité : avoir un téléphone portable pour émettre et recevoir des alertes.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2956" y="2780928"/>
            <a:ext cx="40182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9C322"/>
              </a:buClr>
            </a:pPr>
            <a:r>
              <a:rPr lang="fr-FR" sz="2000" b="1" dirty="0" smtClean="0"/>
              <a:t>LE REFERENT</a:t>
            </a:r>
          </a:p>
          <a:p>
            <a:pPr algn="ctr">
              <a:buClr>
                <a:srgbClr val="F9C322"/>
              </a:buClr>
            </a:pPr>
            <a:r>
              <a:rPr lang="fr-FR" sz="1400" b="1" dirty="0" smtClean="0"/>
              <a:t>Le maillon central du dispositif</a:t>
            </a:r>
          </a:p>
          <a:p>
            <a:pPr algn="ctr">
              <a:buClr>
                <a:srgbClr val="F9C322"/>
              </a:buClr>
            </a:pPr>
            <a:endParaRPr lang="fr-FR" sz="1400" dirty="0"/>
          </a:p>
          <a:p>
            <a:pPr algn="just"/>
            <a:endParaRPr lang="fr-FR" sz="1400" dirty="0"/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</a:rPr>
              <a:t>Il </a:t>
            </a:r>
            <a:r>
              <a:rPr lang="fr-FR" sz="1400" b="1" dirty="0" smtClean="0">
                <a:latin typeface="Calibri" panose="020F0502020204030204" pitchFamily="34" charset="0"/>
              </a:rPr>
              <a:t>recrute et anime sa communauté.</a:t>
            </a:r>
            <a:r>
              <a:rPr lang="fr-FR" sz="1400" dirty="0" smtClean="0">
                <a:latin typeface="Calibri" panose="020F0502020204030204" pitchFamily="34" charset="0"/>
              </a:rPr>
              <a:t> Il est l’interlocuteur privilégié de ses voisins, de l’équipe Voisins Vigilants, et de la Mairie/Police Municipale.</a:t>
            </a:r>
            <a:endParaRPr lang="fr-FR" sz="1400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</a:endParaRPr>
          </a:p>
          <a:p>
            <a:pPr marL="285750" indent="-285750" algn="just">
              <a:buClr>
                <a:srgbClr val="F9C322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Calibri" panose="020F0502020204030204" pitchFamily="34" charset="0"/>
              </a:rPr>
              <a:t>Il dispose de droits et d’outils spécifiques : validation des adhésions, délimitation de la communauté, service support utilisateurs…</a:t>
            </a:r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47" y="4273418"/>
            <a:ext cx="3638453" cy="2624328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5999093" y="2671138"/>
            <a:ext cx="1979370" cy="1469597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Bonjour, Etant en train de refaire mon cabanon je cherche une perceuse pour le 15 avril. Amis bricoleurs, merci pour votre aide !!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2942100" y="2627614"/>
            <a:ext cx="2124912" cy="1513121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Bonjour, je recherche un bon guitariste afin de donner quelques cours à mon fils de 7ans. J’aimerais qu’il essaye de prendre quelques cours avant de l’inscrire à Musique. Merci par avance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0582" y="4127335"/>
            <a:ext cx="476643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latin typeface="Calibri" panose="020F0502020204030204" pitchFamily="34" charset="0"/>
              </a:rPr>
              <a:t>Sur mon interface je peux :</a:t>
            </a:r>
          </a:p>
          <a:p>
            <a:pPr algn="just">
              <a:lnSpc>
                <a:spcPct val="150000"/>
              </a:lnSpc>
            </a:pPr>
            <a:endParaRPr lang="fr-FR" sz="500" dirty="0">
              <a:latin typeface="Calibri" panose="020F0502020204030204" pitchFamily="34" charset="0"/>
            </a:endParaRPr>
          </a:p>
          <a:p>
            <a:pPr algn="just">
              <a:buClr>
                <a:srgbClr val="FFC000"/>
              </a:buClr>
            </a:pPr>
            <a:endParaRPr lang="fr-FR" sz="800" dirty="0">
              <a:latin typeface="Calibri" panose="020F0502020204030204" pitchFamily="34" charset="0"/>
            </a:endParaRPr>
          </a:p>
          <a:p>
            <a:pPr marL="214313" indent="-214313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</a:rPr>
              <a:t>Poster une annonce dans la </a:t>
            </a:r>
            <a:r>
              <a:rPr lang="fr-FR" sz="1400" b="1" dirty="0">
                <a:latin typeface="Calibri" panose="020F0502020204030204" pitchFamily="34" charset="0"/>
              </a:rPr>
              <a:t>Gazette</a:t>
            </a:r>
            <a:r>
              <a:rPr lang="fr-FR" sz="1400" dirty="0">
                <a:latin typeface="Calibri" panose="020F0502020204030204" pitchFamily="34" charset="0"/>
              </a:rPr>
              <a:t> pour trouver un co-voiturage de proximité, organiser la Fête des voisins, signaler que j’ai perdu mon chat…</a:t>
            </a:r>
          </a:p>
          <a:p>
            <a:pPr marL="214313" indent="-214313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800" dirty="0">
              <a:latin typeface="Calibri" panose="020F0502020204030204" pitchFamily="34" charset="0"/>
            </a:endParaRPr>
          </a:p>
          <a:p>
            <a:pPr marL="214313" indent="-214313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Calibri" panose="020F0502020204030204" pitchFamily="34" charset="0"/>
              </a:rPr>
              <a:t>Utiliser la </a:t>
            </a:r>
            <a:r>
              <a:rPr lang="fr-FR" sz="1400" b="1" dirty="0">
                <a:latin typeface="Calibri" panose="020F0502020204030204" pitchFamily="34" charset="0"/>
              </a:rPr>
              <a:t>Messagerie privée</a:t>
            </a:r>
            <a:r>
              <a:rPr lang="fr-FR" sz="1400" dirty="0">
                <a:latin typeface="Calibri" panose="020F0502020204030204" pitchFamily="34" charset="0"/>
              </a:rPr>
              <a:t> pour communiquer par exemple mon absence à l’un de mes voisins et lui demander de veiller sur mon habitation.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0081" r="24780" b="56545"/>
          <a:stretch/>
        </p:blipFill>
        <p:spPr>
          <a:xfrm>
            <a:off x="3395985" y="2711708"/>
            <a:ext cx="1159099" cy="68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76" y="4567002"/>
            <a:ext cx="971550" cy="10715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29589" y="4401108"/>
            <a:ext cx="1931831" cy="1297562"/>
          </a:xfrm>
          <a:prstGeom prst="wedgeRectCallout">
            <a:avLst>
              <a:gd name="adj1" fmla="val -72934"/>
              <a:gd name="adj2" fmla="val -77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050" dirty="0">
                <a:solidFill>
                  <a:schemeClr val="tx1"/>
                </a:solidFill>
                <a:latin typeface="Calibri" panose="020F0502020204030204" pitchFamily="34" charset="0"/>
              </a:rPr>
              <a:t>Devenir Voisin </a:t>
            </a:r>
            <a:r>
              <a:rPr lang="fr-FR" sz="105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Vigilant et Solidaire, </a:t>
            </a:r>
            <a:r>
              <a:rPr lang="fr-FR" sz="1050" dirty="0">
                <a:solidFill>
                  <a:schemeClr val="tx1"/>
                </a:solidFill>
                <a:latin typeface="Calibri" panose="020F0502020204030204" pitchFamily="34" charset="0"/>
              </a:rPr>
              <a:t>c’est aller vers l’autre et créer de véritables liens de voisinage. Apprendre à se connaître, communiquer, échanger… Grâce aux outils de la plateforme.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363038" y="1784728"/>
            <a:ext cx="1890000" cy="1513121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Bonjour, Nous mettons nos enfants au centre aéré  de La Tour d’Aigues tout le mois d’août, cherchons parents intéressés pour du co-voiturage.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29124" t="3899" r="28775" b="52091"/>
          <a:stretch/>
        </p:blipFill>
        <p:spPr>
          <a:xfrm>
            <a:off x="1873876" y="1862826"/>
            <a:ext cx="878984" cy="65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à coins arrondis 20"/>
          <p:cNvSpPr/>
          <p:nvPr/>
        </p:nvSpPr>
        <p:spPr>
          <a:xfrm>
            <a:off x="4380567" y="1793130"/>
            <a:ext cx="2149022" cy="1513121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/>
          </a:p>
          <a:p>
            <a:pPr algn="ctr"/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Bonjour à tous, Tous les mardis après-midi du 16/11/15 au 09/12/15 un loto pour petits et grands est organisé. Les fonds récoltés iront au Téléthon. Nous comptons sur votre présence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/>
          <a:srcRect l="21110" t="-3570" r="24864" b="54546"/>
          <a:stretch/>
        </p:blipFill>
        <p:spPr>
          <a:xfrm>
            <a:off x="4839994" y="1862314"/>
            <a:ext cx="1159098" cy="67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7"/>
          <a:srcRect l="28917" r="29969" b="53096"/>
          <a:stretch/>
        </p:blipFill>
        <p:spPr>
          <a:xfrm>
            <a:off x="6654506" y="2720543"/>
            <a:ext cx="859665" cy="68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04820"/>
            <a:ext cx="9011682" cy="45719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712" y="701580"/>
            <a:ext cx="3312368" cy="44895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79712" y="718476"/>
            <a:ext cx="3230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Voisins Vigilants et Solidaires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4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613202"/>
            <a:ext cx="4608512" cy="10957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Rendez vous sur le site </a:t>
            </a:r>
            <a:r>
              <a:rPr lang="fr-FR" sz="1600" dirty="0" smtClean="0">
                <a:hlinkClick r:id="rId2"/>
              </a:rPr>
              <a:t>www.voisinsvigilants.org</a:t>
            </a:r>
            <a:endParaRPr lang="fr-FR" sz="1600" dirty="0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Saisissez votre adresse postale et votre email</a:t>
            </a:r>
          </a:p>
          <a:p>
            <a:pPr marL="0" indent="0" algn="just">
              <a:lnSpc>
                <a:spcPct val="150000"/>
              </a:lnSpc>
              <a:buClr>
                <a:srgbClr val="FFC000"/>
              </a:buClr>
              <a:buNone/>
            </a:pPr>
            <a:endParaRPr lang="fr-FR" sz="1600" dirty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4820"/>
            <a:ext cx="9011682" cy="457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701580"/>
            <a:ext cx="2399356" cy="4489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8" y="718476"/>
            <a:ext cx="21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ACCES PLATEFORME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889028" cy="338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 flipH="1">
            <a:off x="3707904" y="2636912"/>
            <a:ext cx="525119" cy="1728192"/>
          </a:xfrm>
          <a:prstGeom prst="straightConnector1">
            <a:avLst/>
          </a:prstGeom>
          <a:ln w="28575">
            <a:solidFill>
              <a:srgbClr val="E75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233023" y="2636912"/>
            <a:ext cx="122953" cy="2016224"/>
          </a:xfrm>
          <a:prstGeom prst="straightConnector1">
            <a:avLst/>
          </a:prstGeom>
          <a:ln w="28575">
            <a:solidFill>
              <a:srgbClr val="E75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656741"/>
            <a:ext cx="8293282" cy="167659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Vérifiez votre adresse postale et positionnez* si nécessaire le marqueur sur votre domicile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Cliquez sur </a:t>
            </a:r>
            <a:r>
              <a:rPr lang="fr-FR" sz="1600" b="1" dirty="0" smtClean="0">
                <a:latin typeface="Calibri" pitchFamily="34" charset="0"/>
              </a:rPr>
              <a:t>« Valider la position de mon domicile »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600" dirty="0">
              <a:latin typeface="Calibri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fr-FR" sz="1200" b="1" i="1" dirty="0" smtClean="0">
                <a:latin typeface="Calibri" pitchFamily="34" charset="0"/>
              </a:rPr>
              <a:t>*Déplacer le marqueur en maintenant le bouton de la souris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" y="1116746"/>
            <a:ext cx="9010669" cy="487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81" y="716559"/>
            <a:ext cx="2399356" cy="4489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72881" y="749300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ACCES PLATEFORME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1542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77" y="3068960"/>
            <a:ext cx="4964520" cy="346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656741"/>
            <a:ext cx="8293282" cy="167659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Confirmez la position du marqueur sur votre domicile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" y="1116746"/>
            <a:ext cx="9010669" cy="487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81" y="716559"/>
            <a:ext cx="2399356" cy="4489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72881" y="749300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ACCES PLATEFORME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1542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33" y="2420888"/>
            <a:ext cx="48529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656741"/>
            <a:ext cx="8293282" cy="1676599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Remplissez un court formulaire d’inscription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361"/>
            <a:ext cx="1908175" cy="63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" y="1116746"/>
            <a:ext cx="9010669" cy="487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81" y="716559"/>
            <a:ext cx="2399356" cy="4489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972881" y="749300"/>
            <a:ext cx="239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ACCES PLATEFORME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D973D-76BB-46D3-B40E-F4F800AF5DD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1542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INSCRIPTION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/>
          <a:stretch/>
        </p:blipFill>
        <p:spPr bwMode="auto">
          <a:xfrm>
            <a:off x="1208519" y="2428508"/>
            <a:ext cx="6426721" cy="381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12381</TotalTime>
  <Words>1061</Words>
  <Application>Microsoft Office PowerPoint</Application>
  <PresentationFormat>Affichage à l'écran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</dc:creator>
  <cp:lastModifiedBy>admin</cp:lastModifiedBy>
  <cp:revision>954</cp:revision>
  <cp:lastPrinted>2017-01-31T13:06:40Z</cp:lastPrinted>
  <dcterms:created xsi:type="dcterms:W3CDTF">2013-10-19T08:03:29Z</dcterms:created>
  <dcterms:modified xsi:type="dcterms:W3CDTF">2017-10-24T12:35:49Z</dcterms:modified>
</cp:coreProperties>
</file>